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60" r:id="rId3"/>
    <p:sldId id="258" r:id="rId4"/>
    <p:sldId id="289" r:id="rId5"/>
    <p:sldId id="263" r:id="rId6"/>
    <p:sldId id="262" r:id="rId7"/>
    <p:sldId id="315" r:id="rId8"/>
    <p:sldId id="265" r:id="rId9"/>
    <p:sldId id="268" r:id="rId10"/>
    <p:sldId id="311" r:id="rId11"/>
    <p:sldId id="312" r:id="rId12"/>
    <p:sldId id="310" r:id="rId13"/>
    <p:sldId id="282" r:id="rId14"/>
    <p:sldId id="316" r:id="rId15"/>
    <p:sldId id="317" r:id="rId16"/>
    <p:sldId id="314" r:id="rId17"/>
    <p:sldId id="318" r:id="rId18"/>
    <p:sldId id="270" r:id="rId19"/>
  </p:sldIdLst>
  <p:sldSz cx="9144000" cy="5143500" type="screen16x9"/>
  <p:notesSz cx="6858000" cy="9144000"/>
  <p:embeddedFontLst>
    <p:embeddedFont>
      <p:font typeface="Fjalla One" panose="020B0604020202020204" charset="0"/>
      <p:regular r:id="rId21"/>
    </p:embeddedFont>
    <p:embeddedFont>
      <p:font typeface="Roboto Mon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C8019-9727-42F9-9E85-49E61F147E20}">
  <a:tblStyle styleId="{67FC8019-9727-42F9-9E85-49E61F147E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8a650dd25a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8a650dd25a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78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c062c17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c062c17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4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8a650dd25a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8a650dd25a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4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8a650dd2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8a650dd2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94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8c577f1c1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8c577f1c1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643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1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8a650dd25a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8a650dd25a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36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8c062c13c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8c062c13c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866f6629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866f6629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a650dd25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8a650dd25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8c577f1c1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8c577f1c1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8a650dd25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8a650dd25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8a650dd2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8a650dd2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8a650dd25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8a650dd25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42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18a650dd25a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18a650dd25a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8c062c17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8c062c17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1036800" y="3958397"/>
            <a:ext cx="4999500" cy="42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2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1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2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1"/>
          <p:cNvSpPr txBox="1">
            <a:spLocks noGrp="1"/>
          </p:cNvSpPr>
          <p:nvPr>
            <p:ph type="title"/>
          </p:nvPr>
        </p:nvSpPr>
        <p:spPr>
          <a:xfrm>
            <a:off x="704104" y="548450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24" name="Google Shape;724;p21"/>
          <p:cNvSpPr txBox="1">
            <a:spLocks noGrp="1"/>
          </p:cNvSpPr>
          <p:nvPr>
            <p:ph type="body" idx="1"/>
          </p:nvPr>
        </p:nvSpPr>
        <p:spPr>
          <a:xfrm>
            <a:off x="1761000" y="2169925"/>
            <a:ext cx="56220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725" name="Google Shape;725;p2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5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2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26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870" name="Google Shape;870;p2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2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2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2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2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2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2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2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2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2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2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2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2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2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8" name="Google Shape;898;p26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6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6"/>
          <p:cNvSpPr txBox="1">
            <a:spLocks noGrp="1"/>
          </p:cNvSpPr>
          <p:nvPr>
            <p:ph type="body" idx="1"/>
          </p:nvPr>
        </p:nvSpPr>
        <p:spPr>
          <a:xfrm>
            <a:off x="695175" y="1112150"/>
            <a:ext cx="7730400" cy="3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901" name="Google Shape;901;p2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31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31"/>
          <p:cNvGrpSpPr/>
          <p:nvPr/>
        </p:nvGrpSpPr>
        <p:grpSpPr>
          <a:xfrm>
            <a:off x="-548281" y="-498187"/>
            <a:ext cx="10353927" cy="6412313"/>
            <a:chOff x="-521246" y="-443637"/>
            <a:chExt cx="10353927" cy="6412313"/>
          </a:xfrm>
        </p:grpSpPr>
        <p:pic>
          <p:nvPicPr>
            <p:cNvPr id="1046" name="Google Shape;104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31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31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31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31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31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3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Google Shape;1074;p31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31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6" name="Google Shape;107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46800" y="3112150"/>
            <a:ext cx="2408500" cy="2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4227" y="-1247200"/>
            <a:ext cx="2789997" cy="27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37345">
            <a:off x="7395125" y="3666325"/>
            <a:ext cx="1009701" cy="9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24250" y="462148"/>
            <a:ext cx="1328800" cy="130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5"/>
          <p:cNvGrpSpPr/>
          <p:nvPr/>
        </p:nvGrpSpPr>
        <p:grpSpPr>
          <a:xfrm>
            <a:off x="-371850" y="-443637"/>
            <a:ext cx="10271125" cy="6412313"/>
            <a:chOff x="-371850" y="-443637"/>
            <a:chExt cx="10271125" cy="6412313"/>
          </a:xfrm>
        </p:grpSpPr>
        <p:pic>
          <p:nvPicPr>
            <p:cNvPr id="115" name="Google Shape;115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5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1469672" y="2178503"/>
            <a:ext cx="2743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469678" y="2613031"/>
            <a:ext cx="27432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4931122" y="2178503"/>
            <a:ext cx="27432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931128" y="2613031"/>
            <a:ext cx="27432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8"/>
          <p:cNvGrpSpPr/>
          <p:nvPr/>
        </p:nvGrpSpPr>
        <p:grpSpPr>
          <a:xfrm rot="10800000">
            <a:off x="-829050" y="-443637"/>
            <a:ext cx="10204531" cy="6412302"/>
            <a:chOff x="-371850" y="-900837"/>
            <a:chExt cx="10204531" cy="6412302"/>
          </a:xfrm>
        </p:grpSpPr>
        <p:pic>
          <p:nvPicPr>
            <p:cNvPr id="222" name="Google Shape;222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8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8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8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8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8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8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8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2577300" y="1594173"/>
            <a:ext cx="398940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390378" y="2356324"/>
            <a:ext cx="5653551" cy="55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322" y="-3086251"/>
            <a:ext cx="5653551" cy="55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9"/>
          <p:cNvGrpSpPr/>
          <p:nvPr/>
        </p:nvGrpSpPr>
        <p:grpSpPr>
          <a:xfrm rot="10800000" flipH="1">
            <a:off x="-241100" y="-356137"/>
            <a:ext cx="10204531" cy="6412302"/>
            <a:chOff x="-371850" y="-900837"/>
            <a:chExt cx="10204531" cy="6412302"/>
          </a:xfrm>
        </p:grpSpPr>
        <p:pic>
          <p:nvPicPr>
            <p:cNvPr id="262" name="Google Shape;262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7291760" y="2204976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084775" y="17603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2052723" y="3679589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730762" y="2766890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6626075" y="401704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2833362" y="450891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-315600" y="3284889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7107743" flipH="1">
              <a:off x="-105389" y="-292837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 flipH="1">
              <a:off x="6171775" y="48283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 flipH="1">
              <a:off x="2078275" y="-28188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10800000" flipH="1">
              <a:off x="-371850" y="1487304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9587534" flipH="1">
              <a:off x="4497373" y="-485436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92050" y="469049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 flipH="1">
              <a:off x="279250" y="3098902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522375" y="3141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307700" y="3274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5400000" flipH="1">
              <a:off x="3955585" y="3969851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800000">
              <a:off x="2131750" y="491571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8680372" flipH="1">
              <a:off x="5688925" y="-639710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7378974" flipH="1">
              <a:off x="5171614" y="4017997"/>
              <a:ext cx="1083098" cy="1083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 flipH="1">
              <a:off x="564925" y="487714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2904834">
              <a:off x="2851828" y="13754"/>
              <a:ext cx="1469192" cy="1469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192050" y="1018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653725" y="3989265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9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052225" y="539490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9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127792">
              <a:off x="7917824" y="3197663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9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flipH="1">
              <a:off x="7522662" y="36354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8697650" y="21166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9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4059514" flipH="1">
              <a:off x="8315378" y="3901665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4499992" flipH="1">
              <a:off x="7969325" y="4648216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9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0800000">
              <a:off x="8480100" y="197416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-4499992">
              <a:off x="8291812" y="2961991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9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772700" y="179954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9"/>
          <p:cNvSpPr/>
          <p:nvPr/>
        </p:nvSpPr>
        <p:spPr>
          <a:xfrm>
            <a:off x="1312575" y="851975"/>
            <a:ext cx="6519000" cy="343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15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15"/>
          <p:cNvGrpSpPr/>
          <p:nvPr/>
        </p:nvGrpSpPr>
        <p:grpSpPr>
          <a:xfrm flipH="1">
            <a:off x="-548281" y="-421987"/>
            <a:ext cx="10353927" cy="6412313"/>
            <a:chOff x="-521246" y="-443637"/>
            <a:chExt cx="10353927" cy="6412313"/>
          </a:xfrm>
        </p:grpSpPr>
        <p:pic>
          <p:nvPicPr>
            <p:cNvPr id="445" name="Google Shape;445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383234">
              <a:off x="-292926" y="391179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175937" y="45069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750975" y="46158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793525" y="42183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168348" y="42411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268250" y="38352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5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10475" y="30936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5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5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50" y="439222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5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15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5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15"/>
          <p:cNvSpPr/>
          <p:nvPr/>
        </p:nvSpPr>
        <p:spPr>
          <a:xfrm flipH="1"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"/>
          <p:cNvSpPr txBox="1">
            <a:spLocks noGrp="1"/>
          </p:cNvSpPr>
          <p:nvPr>
            <p:ph type="title"/>
          </p:nvPr>
        </p:nvSpPr>
        <p:spPr>
          <a:xfrm>
            <a:off x="706825" y="54864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75" name="Google Shape;475;p15"/>
          <p:cNvSpPr txBox="1">
            <a:spLocks noGrp="1"/>
          </p:cNvSpPr>
          <p:nvPr>
            <p:ph type="title" idx="2" hasCustomPrompt="1"/>
          </p:nvPr>
        </p:nvSpPr>
        <p:spPr>
          <a:xfrm>
            <a:off x="1634883" y="1532700"/>
            <a:ext cx="1310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6" name="Google Shape;476;p15"/>
          <p:cNvSpPr txBox="1">
            <a:spLocks noGrp="1"/>
          </p:cNvSpPr>
          <p:nvPr>
            <p:ph type="subTitle" idx="1"/>
          </p:nvPr>
        </p:nvSpPr>
        <p:spPr>
          <a:xfrm>
            <a:off x="3421080" y="1532700"/>
            <a:ext cx="37836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77" name="Google Shape;477;p15"/>
          <p:cNvSpPr txBox="1">
            <a:spLocks noGrp="1"/>
          </p:cNvSpPr>
          <p:nvPr>
            <p:ph type="subTitle" idx="3"/>
          </p:nvPr>
        </p:nvSpPr>
        <p:spPr>
          <a:xfrm>
            <a:off x="3421088" y="1967226"/>
            <a:ext cx="37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5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6198417" y="3054775"/>
            <a:ext cx="1310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5"/>
          </p:nvPr>
        </p:nvSpPr>
        <p:spPr>
          <a:xfrm flipH="1">
            <a:off x="1935853" y="3054772"/>
            <a:ext cx="37857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80" name="Google Shape;480;p15"/>
          <p:cNvSpPr txBox="1">
            <a:spLocks noGrp="1"/>
          </p:cNvSpPr>
          <p:nvPr>
            <p:ph type="subTitle" idx="6"/>
          </p:nvPr>
        </p:nvSpPr>
        <p:spPr>
          <a:xfrm flipH="1">
            <a:off x="1935855" y="3489300"/>
            <a:ext cx="37857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1" name="Google Shape;481;p15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4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6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6"/>
          <p:cNvGrpSpPr/>
          <p:nvPr/>
        </p:nvGrpSpPr>
        <p:grpSpPr>
          <a:xfrm flipH="1">
            <a:off x="-905250" y="-519837"/>
            <a:ext cx="10271125" cy="6412313"/>
            <a:chOff x="-371850" y="-443637"/>
            <a:chExt cx="10271125" cy="6412313"/>
          </a:xfrm>
        </p:grpSpPr>
        <p:pic>
          <p:nvPicPr>
            <p:cNvPr id="485" name="Google Shape;48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6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6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6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6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6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6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p16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6"/>
          <p:cNvSpPr txBox="1">
            <a:spLocks noGrp="1"/>
          </p:cNvSpPr>
          <p:nvPr>
            <p:ph type="subTitle" idx="1"/>
          </p:nvPr>
        </p:nvSpPr>
        <p:spPr>
          <a:xfrm>
            <a:off x="1872213" y="1347806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subTitle" idx="2"/>
          </p:nvPr>
        </p:nvSpPr>
        <p:spPr>
          <a:xfrm>
            <a:off x="1872213" y="1782331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3"/>
          </p:nvPr>
        </p:nvSpPr>
        <p:spPr>
          <a:xfrm>
            <a:off x="2699788" y="2910181"/>
            <a:ext cx="4572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subTitle" idx="4"/>
          </p:nvPr>
        </p:nvSpPr>
        <p:spPr>
          <a:xfrm>
            <a:off x="2699800" y="3344696"/>
            <a:ext cx="45720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19" name="Google Shape;519;p16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7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17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523" name="Google Shape;523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7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17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7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7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7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7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17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1"/>
          </p:nvPr>
        </p:nvSpPr>
        <p:spPr>
          <a:xfrm>
            <a:off x="757774" y="2178506"/>
            <a:ext cx="24690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2"/>
          </p:nvPr>
        </p:nvSpPr>
        <p:spPr>
          <a:xfrm>
            <a:off x="757772" y="2617289"/>
            <a:ext cx="2469000" cy="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3"/>
          </p:nvPr>
        </p:nvSpPr>
        <p:spPr>
          <a:xfrm>
            <a:off x="5917228" y="2178506"/>
            <a:ext cx="2469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6" name="Google Shape;556;p17"/>
          <p:cNvSpPr txBox="1">
            <a:spLocks noGrp="1"/>
          </p:cNvSpPr>
          <p:nvPr>
            <p:ph type="subTitle" idx="4"/>
          </p:nvPr>
        </p:nvSpPr>
        <p:spPr>
          <a:xfrm>
            <a:off x="5917223" y="2612189"/>
            <a:ext cx="24690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17"/>
          <p:cNvSpPr txBox="1">
            <a:spLocks noGrp="1"/>
          </p:cNvSpPr>
          <p:nvPr>
            <p:ph type="subTitle" idx="5"/>
          </p:nvPr>
        </p:nvSpPr>
        <p:spPr>
          <a:xfrm>
            <a:off x="3337501" y="2795840"/>
            <a:ext cx="24690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558" name="Google Shape;558;p17"/>
          <p:cNvSpPr txBox="1">
            <a:spLocks noGrp="1"/>
          </p:cNvSpPr>
          <p:nvPr>
            <p:ph type="subTitle" idx="6"/>
          </p:nvPr>
        </p:nvSpPr>
        <p:spPr>
          <a:xfrm>
            <a:off x="3337497" y="3229524"/>
            <a:ext cx="24690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9" name="Google Shape;559;p17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3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0"/>
          <p:cNvPicPr preferRelativeResize="0"/>
          <p:nvPr/>
        </p:nvPicPr>
        <p:blipFill rotWithShape="1">
          <a:blip r:embed="rId2">
            <a:alphaModFix/>
          </a:blip>
          <a:srcRect t="7784" b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0"/>
          <p:cNvGrpSpPr/>
          <p:nvPr/>
        </p:nvGrpSpPr>
        <p:grpSpPr>
          <a:xfrm rot="10800000">
            <a:off x="-600450" y="-977037"/>
            <a:ext cx="10271125" cy="6412313"/>
            <a:chOff x="-371850" y="-443637"/>
            <a:chExt cx="10271125" cy="6412313"/>
          </a:xfrm>
        </p:grpSpPr>
        <p:pic>
          <p:nvPicPr>
            <p:cNvPr id="648" name="Google Shape;648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626075" y="-274350"/>
              <a:ext cx="1325150" cy="13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833362" y="-4286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-315600" y="654775"/>
              <a:ext cx="1129251" cy="112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-3692257">
              <a:off x="-105389" y="4178822"/>
              <a:ext cx="1181855" cy="1181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6171775" y="-506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32662" y="4533275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-371850" y="2106137"/>
              <a:ext cx="1474399" cy="147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1212466">
              <a:off x="4497373" y="4536674"/>
              <a:ext cx="1017575" cy="10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10800000" flipH="1">
              <a:off x="192050" y="87200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>
              <a:off x="279250" y="1678787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522375" y="44634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361850" y="46869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5400000">
              <a:off x="4110560" y="-443150"/>
              <a:ext cx="1017574" cy="101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flipH="1">
              <a:off x="2131750" y="-138025"/>
              <a:ext cx="290449" cy="2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-2119628">
              <a:off x="5688925" y="4382399"/>
              <a:ext cx="1325151" cy="132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3420998">
              <a:off x="5427399" y="265887"/>
              <a:ext cx="769601" cy="76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564925" y="3684975"/>
              <a:ext cx="895125" cy="895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7310236" flipH="1">
              <a:off x="3303648" y="4017646"/>
              <a:ext cx="1181856" cy="1181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192050" y="3759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 flipH="1">
              <a:off x="653725" y="-443626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800000">
              <a:off x="8377075" y="3086374"/>
              <a:ext cx="1522200" cy="152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9672208" flipH="1">
              <a:off x="7917824" y="688320"/>
              <a:ext cx="1181857" cy="1181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 rot="10800000">
              <a:off x="8052237" y="4208750"/>
              <a:ext cx="769600" cy="76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8935625" y="456602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20"/>
            <p:cNvPicPr preferRelativeResize="0"/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 rot="-6740486">
              <a:off x="8315378" y="-149574"/>
              <a:ext cx="1316998" cy="131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6300008">
              <a:off x="7969325" y="129474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0"/>
            <p:cNvPicPr preferRelativeResize="0"/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flipH="1">
              <a:off x="8480100" y="2106125"/>
              <a:ext cx="98755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0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 rot="-6300008" flipH="1">
              <a:off x="8291812" y="1815699"/>
              <a:ext cx="290448" cy="2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20"/>
          <p:cNvSpPr/>
          <p:nvPr/>
        </p:nvSpPr>
        <p:spPr>
          <a:xfrm>
            <a:off x="573750" y="462150"/>
            <a:ext cx="7996500" cy="421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0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0"/>
          <p:cNvSpPr txBox="1">
            <a:spLocks noGrp="1"/>
          </p:cNvSpPr>
          <p:nvPr>
            <p:ph type="subTitle" idx="1"/>
          </p:nvPr>
        </p:nvSpPr>
        <p:spPr>
          <a:xfrm>
            <a:off x="1077873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79" name="Google Shape;679;p20"/>
          <p:cNvSpPr txBox="1">
            <a:spLocks noGrp="1"/>
          </p:cNvSpPr>
          <p:nvPr>
            <p:ph type="subTitle" idx="2"/>
          </p:nvPr>
        </p:nvSpPr>
        <p:spPr>
          <a:xfrm>
            <a:off x="1077874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0"/>
          <p:cNvSpPr txBox="1">
            <a:spLocks noGrp="1"/>
          </p:cNvSpPr>
          <p:nvPr>
            <p:ph type="subTitle" idx="3"/>
          </p:nvPr>
        </p:nvSpPr>
        <p:spPr>
          <a:xfrm>
            <a:off x="6237327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1" name="Google Shape;681;p20"/>
          <p:cNvSpPr txBox="1">
            <a:spLocks noGrp="1"/>
          </p:cNvSpPr>
          <p:nvPr>
            <p:ph type="subTitle" idx="4"/>
          </p:nvPr>
        </p:nvSpPr>
        <p:spPr>
          <a:xfrm>
            <a:off x="6237326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0"/>
          <p:cNvSpPr txBox="1">
            <a:spLocks noGrp="1"/>
          </p:cNvSpPr>
          <p:nvPr>
            <p:ph type="subTitle" idx="5"/>
          </p:nvPr>
        </p:nvSpPr>
        <p:spPr>
          <a:xfrm>
            <a:off x="3657600" y="133797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3" name="Google Shape;683;p20"/>
          <p:cNvSpPr txBox="1">
            <a:spLocks noGrp="1"/>
          </p:cNvSpPr>
          <p:nvPr>
            <p:ph type="subTitle" idx="6"/>
          </p:nvPr>
        </p:nvSpPr>
        <p:spPr>
          <a:xfrm>
            <a:off x="3657600" y="177250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20"/>
          <p:cNvSpPr txBox="1">
            <a:spLocks noGrp="1"/>
          </p:cNvSpPr>
          <p:nvPr>
            <p:ph type="subTitle" idx="7"/>
          </p:nvPr>
        </p:nvSpPr>
        <p:spPr>
          <a:xfrm>
            <a:off x="1077874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5" name="Google Shape;685;p20"/>
          <p:cNvSpPr txBox="1">
            <a:spLocks noGrp="1"/>
          </p:cNvSpPr>
          <p:nvPr>
            <p:ph type="subTitle" idx="8"/>
          </p:nvPr>
        </p:nvSpPr>
        <p:spPr>
          <a:xfrm>
            <a:off x="1077874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20"/>
          <p:cNvSpPr txBox="1">
            <a:spLocks noGrp="1"/>
          </p:cNvSpPr>
          <p:nvPr>
            <p:ph type="subTitle" idx="9"/>
          </p:nvPr>
        </p:nvSpPr>
        <p:spPr>
          <a:xfrm>
            <a:off x="6237327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7" name="Google Shape;687;p20"/>
          <p:cNvSpPr txBox="1">
            <a:spLocks noGrp="1"/>
          </p:cNvSpPr>
          <p:nvPr>
            <p:ph type="subTitle" idx="13"/>
          </p:nvPr>
        </p:nvSpPr>
        <p:spPr>
          <a:xfrm>
            <a:off x="6237326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4"/>
          </p:nvPr>
        </p:nvSpPr>
        <p:spPr>
          <a:xfrm>
            <a:off x="3648814" y="2895625"/>
            <a:ext cx="1828800" cy="5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5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Fjalla One"/>
              <a:buNone/>
              <a:defRPr sz="21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15"/>
          </p:nvPr>
        </p:nvSpPr>
        <p:spPr>
          <a:xfrm>
            <a:off x="3657600" y="3330151"/>
            <a:ext cx="1828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90" name="Google Shape;690;p20"/>
          <p:cNvCxnSpPr/>
          <p:nvPr/>
        </p:nvCxnSpPr>
        <p:spPr>
          <a:xfrm>
            <a:off x="564450" y="4434742"/>
            <a:ext cx="801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jalla One"/>
              <a:buNone/>
              <a:defRPr sz="35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6825" y="1244956"/>
            <a:ext cx="7730400" cy="3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6" r:id="rId9"/>
    <p:sldLayoutId id="2147483667" r:id="rId10"/>
    <p:sldLayoutId id="2147483672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5"/>
          <p:cNvSpPr txBox="1">
            <a:spLocks noGrp="1"/>
          </p:cNvSpPr>
          <p:nvPr>
            <p:ph type="ctrTitle"/>
          </p:nvPr>
        </p:nvSpPr>
        <p:spPr>
          <a:xfrm>
            <a:off x="1173700" y="1017636"/>
            <a:ext cx="4725900" cy="17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dk2"/>
                </a:solidFill>
              </a:rPr>
              <a:t> EDA OF PIZZA SALES 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092" name="Google Shape;1092;p35"/>
          <p:cNvSpPr/>
          <p:nvPr/>
        </p:nvSpPr>
        <p:spPr>
          <a:xfrm>
            <a:off x="1329574" y="2825817"/>
            <a:ext cx="4237508" cy="6384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N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Fjalla One"/>
              </a:rPr>
              <a:t>USING SQL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Fjalla One"/>
            </a:endParaRPr>
          </a:p>
        </p:txBody>
      </p:sp>
      <p:cxnSp>
        <p:nvCxnSpPr>
          <p:cNvPr id="1093" name="Google Shape;1093;p35">
            <a:hlinkClick r:id="" action="ppaction://hlinkshowjump?jump=nextslide"/>
          </p:cNvPr>
          <p:cNvCxnSpPr/>
          <p:nvPr/>
        </p:nvCxnSpPr>
        <p:spPr>
          <a:xfrm>
            <a:off x="713225" y="6252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94" name="Google Shape;1094;p35"/>
          <p:cNvSpPr txBox="1">
            <a:spLocks noGrp="1"/>
          </p:cNvSpPr>
          <p:nvPr>
            <p:ph type="subTitle" idx="1"/>
          </p:nvPr>
        </p:nvSpPr>
        <p:spPr>
          <a:xfrm>
            <a:off x="1901325" y="539500"/>
            <a:ext cx="1633800" cy="1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www.slidesgo.es</a:t>
            </a:r>
            <a:endParaRPr sz="1200"/>
          </a:p>
        </p:txBody>
      </p:sp>
      <p:grpSp>
        <p:nvGrpSpPr>
          <p:cNvPr id="1095" name="Google Shape;1095;p35"/>
          <p:cNvGrpSpPr/>
          <p:nvPr/>
        </p:nvGrpSpPr>
        <p:grpSpPr>
          <a:xfrm>
            <a:off x="572244" y="790450"/>
            <a:ext cx="8002690" cy="2928050"/>
            <a:chOff x="582350" y="790450"/>
            <a:chExt cx="7992300" cy="2928050"/>
          </a:xfrm>
        </p:grpSpPr>
        <p:cxnSp>
          <p:nvCxnSpPr>
            <p:cNvPr id="1096" name="Google Shape;1096;p35"/>
            <p:cNvCxnSpPr/>
            <p:nvPr/>
          </p:nvCxnSpPr>
          <p:spPr>
            <a:xfrm>
              <a:off x="582350" y="371850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35"/>
            <p:cNvCxnSpPr/>
            <p:nvPr/>
          </p:nvCxnSpPr>
          <p:spPr>
            <a:xfrm>
              <a:off x="582350" y="790450"/>
              <a:ext cx="79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98" name="Google Shape;1098;p35"/>
          <p:cNvPicPr preferRelativeResize="0"/>
          <p:nvPr/>
        </p:nvPicPr>
        <p:blipFill rotWithShape="1">
          <a:blip r:embed="rId3">
            <a:alphaModFix/>
          </a:blip>
          <a:srcRect l="3040" t="10490" r="3396"/>
          <a:stretch/>
        </p:blipFill>
        <p:spPr>
          <a:xfrm rot="5400000">
            <a:off x="4932461" y="915012"/>
            <a:ext cx="5167176" cy="32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1034BE-163E-472E-AEDC-826E94B08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0670" y="4238965"/>
            <a:ext cx="2869518" cy="422400"/>
          </a:xfrm>
          <a:noFill/>
          <a:ln>
            <a:noFill/>
          </a:ln>
        </p:spPr>
        <p:txBody>
          <a:bodyPr/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Naga Pavan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4"/>
          <p:cNvSpPr txBox="1">
            <a:spLocks noGrp="1"/>
          </p:cNvSpPr>
          <p:nvPr>
            <p:ph type="title"/>
          </p:nvPr>
        </p:nvSpPr>
        <p:spPr>
          <a:xfrm>
            <a:off x="585801" y="536610"/>
            <a:ext cx="6497751" cy="72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Join the necessary tables to find the total quantity of each pizza category ordered</a:t>
            </a:r>
            <a:endParaRPr sz="2000" dirty="0"/>
          </a:p>
        </p:txBody>
      </p:sp>
      <p:cxnSp>
        <p:nvCxnSpPr>
          <p:cNvPr id="1247" name="Google Shape;1247;p44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48" name="Google Shape;1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3899" y="3482187"/>
            <a:ext cx="1828800" cy="179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4"/>
          <p:cNvPicPr preferRelativeResize="0"/>
          <p:nvPr/>
        </p:nvPicPr>
        <p:blipFill rotWithShape="1">
          <a:blip r:embed="rId4">
            <a:alphaModFix/>
          </a:blip>
          <a:srcRect l="18058" t="4506" r="14935" b="13552"/>
          <a:stretch/>
        </p:blipFill>
        <p:spPr>
          <a:xfrm>
            <a:off x="6994012" y="-726100"/>
            <a:ext cx="2873524" cy="1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751C4-9085-4912-941D-8017F6147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01" y="1258274"/>
            <a:ext cx="4305462" cy="198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E5048-5FC0-40EE-8E4C-E1738EF2A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63371"/>
            <a:ext cx="2258574" cy="1618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51DD19-6CC9-4335-8DD1-88F26018FAD1}"/>
              </a:ext>
            </a:extLst>
          </p:cNvPr>
          <p:cNvSpPr txBox="1"/>
          <p:nvPr/>
        </p:nvSpPr>
        <p:spPr>
          <a:xfrm>
            <a:off x="995084" y="3271229"/>
            <a:ext cx="517711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solve these the data required is in two unconnected tables but can be </a:t>
            </a:r>
            <a:r>
              <a:rPr lang="en-IN" dirty="0" err="1"/>
              <a:t>be</a:t>
            </a:r>
            <a:r>
              <a:rPr lang="en-IN" dirty="0"/>
              <a:t> joined as the </a:t>
            </a:r>
            <a:r>
              <a:rPr lang="en-IN" dirty="0">
                <a:solidFill>
                  <a:srgbClr val="FF0000"/>
                </a:solidFill>
              </a:rPr>
              <a:t>pizzas</a:t>
            </a:r>
            <a:r>
              <a:rPr lang="en-IN" dirty="0"/>
              <a:t> have both </a:t>
            </a:r>
            <a:r>
              <a:rPr lang="en-IN" dirty="0" err="1"/>
              <a:t>pizza_id</a:t>
            </a:r>
            <a:r>
              <a:rPr lang="en-IN" dirty="0"/>
              <a:t> and </a:t>
            </a:r>
            <a:r>
              <a:rPr lang="en-IN" dirty="0" err="1"/>
              <a:t>pizza_type_id</a:t>
            </a:r>
            <a:r>
              <a:rPr lang="en-IN" dirty="0"/>
              <a:t> can be joined by two</a:t>
            </a:r>
            <a:r>
              <a:rPr lang="en-IN" sz="1600" dirty="0"/>
              <a:t> INNER JOINS </a:t>
            </a:r>
            <a:r>
              <a:rPr lang="en-IN" dirty="0"/>
              <a:t>and </a:t>
            </a:r>
            <a:r>
              <a:rPr lang="en-IN" dirty="0">
                <a:solidFill>
                  <a:srgbClr val="FF0000"/>
                </a:solidFill>
              </a:rPr>
              <a:t>GROUP BY </a:t>
            </a:r>
            <a:r>
              <a:rPr lang="en-IN" dirty="0"/>
              <a:t>category and </a:t>
            </a:r>
            <a:r>
              <a:rPr lang="en-IN" dirty="0">
                <a:solidFill>
                  <a:srgbClr val="FF0000"/>
                </a:solidFill>
              </a:rPr>
              <a:t>ORDER BY </a:t>
            </a:r>
            <a:r>
              <a:rPr lang="en-IN" dirty="0"/>
              <a:t>quantity.</a:t>
            </a:r>
          </a:p>
        </p:txBody>
      </p:sp>
    </p:spTree>
    <p:extLst>
      <p:ext uri="{BB962C8B-B14F-4D97-AF65-F5344CB8AC3E}">
        <p14:creationId xmlns:p14="http://schemas.microsoft.com/office/powerpoint/2010/main" val="249966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7"/>
          <p:cNvSpPr txBox="1">
            <a:spLocks noGrp="1"/>
          </p:cNvSpPr>
          <p:nvPr>
            <p:ph type="title"/>
          </p:nvPr>
        </p:nvSpPr>
        <p:spPr>
          <a:xfrm>
            <a:off x="655565" y="550349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Determine the distribution of orders by hour of the day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1318" name="Google Shape;1318;p4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319" name="Google Shape;1319;p47"/>
          <p:cNvGrpSpPr/>
          <p:nvPr/>
        </p:nvGrpSpPr>
        <p:grpSpPr>
          <a:xfrm>
            <a:off x="7118539" y="-344355"/>
            <a:ext cx="2534853" cy="3214519"/>
            <a:chOff x="7118539" y="-344355"/>
            <a:chExt cx="2534853" cy="3214519"/>
          </a:xfrm>
        </p:grpSpPr>
        <p:pic>
          <p:nvPicPr>
            <p:cNvPr id="1320" name="Google Shape;132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06274">
              <a:off x="7371450" y="1440098"/>
              <a:ext cx="1228776" cy="121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41980">
              <a:off x="7458165" y="15288"/>
              <a:ext cx="1855601" cy="1825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2" name="Google Shape;132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4801" y="4091886"/>
            <a:ext cx="1361699" cy="141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554C67-F19E-4E43-A273-897A6D45F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65" y="1114049"/>
            <a:ext cx="5480969" cy="1503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E7CA4-B492-448B-8BB4-3E7436FF2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001" y="3160543"/>
            <a:ext cx="1656964" cy="1170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95C54C-E9FF-4276-8A44-9861C8C2D225}"/>
              </a:ext>
            </a:extLst>
          </p:cNvPr>
          <p:cNvSpPr txBox="1"/>
          <p:nvPr/>
        </p:nvSpPr>
        <p:spPr>
          <a:xfrm>
            <a:off x="785977" y="2870164"/>
            <a:ext cx="5532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 in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gives the hour part of the date time and the order count by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results are grouped by the use of the hour here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backticks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applied to the name hour as it is the command in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6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4"/>
          <p:cNvSpPr txBox="1">
            <a:spLocks noGrp="1"/>
          </p:cNvSpPr>
          <p:nvPr>
            <p:ph type="title"/>
          </p:nvPr>
        </p:nvSpPr>
        <p:spPr>
          <a:xfrm>
            <a:off x="585801" y="536610"/>
            <a:ext cx="6924381" cy="990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Join relevant tables to find the category-wise distribution of pizzas.</a:t>
            </a:r>
            <a:endParaRPr sz="2800" dirty="0"/>
          </a:p>
        </p:txBody>
      </p:sp>
      <p:cxnSp>
        <p:nvCxnSpPr>
          <p:cNvPr id="1247" name="Google Shape;1247;p44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48" name="Google Shape;1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0475" y="1531467"/>
            <a:ext cx="1828800" cy="179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4"/>
          <p:cNvPicPr preferRelativeResize="0"/>
          <p:nvPr/>
        </p:nvPicPr>
        <p:blipFill rotWithShape="1">
          <a:blip r:embed="rId4">
            <a:alphaModFix/>
          </a:blip>
          <a:srcRect l="18058" t="4506" r="14935" b="13552"/>
          <a:stretch/>
        </p:blipFill>
        <p:spPr>
          <a:xfrm>
            <a:off x="6994012" y="-726100"/>
            <a:ext cx="2873524" cy="1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82D7B-9535-485B-B418-89A50063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05" y="1526966"/>
            <a:ext cx="3181794" cy="13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54A9-4278-41EB-AC4A-852A3D645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535" y="2983832"/>
            <a:ext cx="2280077" cy="1318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22297E-953E-4BA9-8F4D-732B6AF8F069}"/>
              </a:ext>
            </a:extLst>
          </p:cNvPr>
          <p:cNvSpPr txBox="1"/>
          <p:nvPr/>
        </p:nvSpPr>
        <p:spPr>
          <a:xfrm>
            <a:off x="721894" y="3102101"/>
            <a:ext cx="554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the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lang="en-I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applied to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 of the pizzas and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I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 from the table 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oogle Shape;1319;p47">
            <a:extLst>
              <a:ext uri="{FF2B5EF4-FFF2-40B4-BE49-F238E27FC236}">
                <a16:creationId xmlns:a16="http://schemas.microsoft.com/office/drawing/2014/main" id="{EC7D4D9D-82E5-4B21-ADA2-0C6BEBA17749}"/>
              </a:ext>
            </a:extLst>
          </p:cNvPr>
          <p:cNvGrpSpPr/>
          <p:nvPr/>
        </p:nvGrpSpPr>
        <p:grpSpPr>
          <a:xfrm>
            <a:off x="4277113" y="193528"/>
            <a:ext cx="2534853" cy="3214519"/>
            <a:chOff x="7118539" y="-344355"/>
            <a:chExt cx="2534853" cy="3214519"/>
          </a:xfrm>
        </p:grpSpPr>
        <p:pic>
          <p:nvPicPr>
            <p:cNvPr id="10" name="Google Shape;1320;p47">
              <a:extLst>
                <a:ext uri="{FF2B5EF4-FFF2-40B4-BE49-F238E27FC236}">
                  <a16:creationId xmlns:a16="http://schemas.microsoft.com/office/drawing/2014/main" id="{157AAA48-2E45-45F2-8ECF-6EF28B15FE8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706274">
              <a:off x="7371450" y="1440098"/>
              <a:ext cx="1228776" cy="121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21;p47">
              <a:extLst>
                <a:ext uri="{FF2B5EF4-FFF2-40B4-BE49-F238E27FC236}">
                  <a16:creationId xmlns:a16="http://schemas.microsoft.com/office/drawing/2014/main" id="{A187C747-3772-4679-98CA-B702EFB6D23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41980">
              <a:off x="7458165" y="15288"/>
              <a:ext cx="1855601" cy="18250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3209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706800" y="566844"/>
            <a:ext cx="6584016" cy="920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Group the orders by date and calculate the average number of pizzas ordered per day.</a:t>
            </a:r>
            <a:endParaRPr sz="2000" dirty="0">
              <a:solidFill>
                <a:schemeClr val="dk2"/>
              </a:solidFill>
            </a:endParaRPr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6444490" y="-256225"/>
            <a:ext cx="3554305" cy="277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/>
          <p:cNvPicPr preferRelativeResize="0"/>
          <p:nvPr/>
        </p:nvPicPr>
        <p:blipFill rotWithShape="1">
          <a:blip r:embed="rId4">
            <a:alphaModFix/>
          </a:blip>
          <a:srcRect l="18361" t="3392" r="11315" b="3402"/>
          <a:stretch/>
        </p:blipFill>
        <p:spPr>
          <a:xfrm rot="5400000">
            <a:off x="-221327" y="4094331"/>
            <a:ext cx="1148624" cy="9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3F48C-2A4F-4434-B136-F93314F5C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7" y="1312731"/>
            <a:ext cx="4685460" cy="1918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0A83E-800F-421B-B819-F216D5D4B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04" y="3231539"/>
            <a:ext cx="1999184" cy="1208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780B7-7C04-4D2B-AAA8-C23D3AA58B8B}"/>
              </a:ext>
            </a:extLst>
          </p:cNvPr>
          <p:cNvSpPr txBox="1"/>
          <p:nvPr/>
        </p:nvSpPr>
        <p:spPr>
          <a:xfrm>
            <a:off x="750002" y="3299281"/>
            <a:ext cx="5788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get the average pizzas ordered by date first the </a:t>
            </a:r>
            <a:r>
              <a:rPr lang="en-IN" dirty="0">
                <a:solidFill>
                  <a:srgbClr val="FF0000"/>
                </a:solidFill>
              </a:rPr>
              <a:t>AVG</a:t>
            </a:r>
            <a:r>
              <a:rPr lang="en-IN" dirty="0"/>
              <a:t> quantity was taken by rounding off to 0 then a </a:t>
            </a:r>
            <a:r>
              <a:rPr lang="en-IN" dirty="0">
                <a:solidFill>
                  <a:srgbClr val="FF0000"/>
                </a:solidFill>
              </a:rPr>
              <a:t>subquery</a:t>
            </a:r>
            <a:r>
              <a:rPr lang="en-IN" dirty="0"/>
              <a:t> was written to get the order quantity by date and sum of </a:t>
            </a:r>
            <a:r>
              <a:rPr lang="en-IN" dirty="0" err="1"/>
              <a:t>quanity</a:t>
            </a:r>
            <a:r>
              <a:rPr lang="en-IN" dirty="0"/>
              <a:t> was taken joined by </a:t>
            </a:r>
            <a:r>
              <a:rPr lang="en-IN" dirty="0" err="1">
                <a:solidFill>
                  <a:srgbClr val="FF0000"/>
                </a:solidFill>
              </a:rPr>
              <a:t>order_id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>
                <a:solidFill>
                  <a:srgbClr val="FF0000"/>
                </a:solidFill>
              </a:rPr>
              <a:t>GROUP BY </a:t>
            </a:r>
            <a:r>
              <a:rPr lang="en-IN" dirty="0"/>
              <a:t>date.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 from the orders and </a:t>
            </a:r>
            <a:r>
              <a:rPr lang="en-IN" dirty="0" err="1">
                <a:solidFill>
                  <a:schemeClr val="tx1">
                    <a:lumMod val="50000"/>
                  </a:schemeClr>
                </a:solidFill>
              </a:rPr>
              <a:t>order_details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 tables 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1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254551" cy="78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Determine the top 3 most ordered pizza types based on revenue</a:t>
            </a:r>
            <a:endParaRPr sz="2400" dirty="0"/>
          </a:p>
        </p:txBody>
      </p:sp>
      <p:cxnSp>
        <p:nvCxnSpPr>
          <p:cNvPr id="1170" name="Google Shape;1170;p4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91" name="Google Shape;1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4026" y="344350"/>
            <a:ext cx="2034550" cy="20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85798-B721-4828-BD40-8E565C46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25" y="1346512"/>
            <a:ext cx="3481760" cy="2001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48579-72A3-4CE8-9DDD-07D76D32E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25" y="3365377"/>
            <a:ext cx="2177569" cy="1101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E52EC-B75E-4187-9632-F35BA30727C7}"/>
              </a:ext>
            </a:extLst>
          </p:cNvPr>
          <p:cNvSpPr txBox="1"/>
          <p:nvPr/>
        </p:nvSpPr>
        <p:spPr>
          <a:xfrm>
            <a:off x="4283544" y="1534075"/>
            <a:ext cx="3852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this the revenue and the pizza types has to be compared which are in two uncounted tables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can be joined by the pizzas table by the use of two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JOINS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it has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pizza_type_id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﻿ and then the data is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21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68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Calculate the percentage contribution of each pizza type to total revenue</a:t>
            </a:r>
            <a:endParaRPr sz="1800" dirty="0"/>
          </a:p>
        </p:txBody>
      </p:sp>
      <p:cxnSp>
        <p:nvCxnSpPr>
          <p:cNvPr id="2129" name="Google Shape;2129;p68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130" name="Google Shape;21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03983">
            <a:off x="7634561" y="-368151"/>
            <a:ext cx="1863900" cy="18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1354" y="-501153"/>
            <a:ext cx="1848350" cy="18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C2F00-D6FA-440C-960C-58A8C509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41" y="3322845"/>
            <a:ext cx="1780931" cy="1091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FF574-8B1D-4237-B050-39AAD1396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6" y="1160594"/>
            <a:ext cx="4191796" cy="3056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8566D-B9E8-48F6-8715-38717F19B676}"/>
              </a:ext>
            </a:extLst>
          </p:cNvPr>
          <p:cNvSpPr txBox="1"/>
          <p:nvPr/>
        </p:nvSpPr>
        <p:spPr>
          <a:xfrm>
            <a:off x="4965002" y="1126125"/>
            <a:ext cx="35567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contribution of each pizza type can be known by writing a query to get the price and dividing it by the revenue (which is obtained by sub query in the code)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order details were joined by the pizzas table by the use of two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JOINS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it has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pizza_type_id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﻿ and then the data is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pizza_types.category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5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706800" y="566844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Analyze the cumulative revenue generated over time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638" name="Google Shape;1638;p61"/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-5400000">
            <a:off x="-491273" y="4056862"/>
            <a:ext cx="1491314" cy="13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269C6-66B5-459C-9F12-9E3FAF904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0" y="1174397"/>
            <a:ext cx="5657088" cy="1824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B7DAA-F678-48A1-9883-390584C76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02" y="3359637"/>
            <a:ext cx="2020065" cy="1037495"/>
          </a:xfrm>
          <a:prstGeom prst="rect">
            <a:avLst/>
          </a:prstGeom>
        </p:spPr>
      </p:pic>
      <p:pic>
        <p:nvPicPr>
          <p:cNvPr id="10" name="Google Shape;1638;p61">
            <a:extLst>
              <a:ext uri="{FF2B5EF4-FFF2-40B4-BE49-F238E27FC236}">
                <a16:creationId xmlns:a16="http://schemas.microsoft.com/office/drawing/2014/main" id="{B91EC44F-7EDC-4FE1-A073-B2399C1F38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86" r="14246"/>
          <a:stretch/>
        </p:blipFill>
        <p:spPr>
          <a:xfrm rot="5400000">
            <a:off x="8076356" y="-288881"/>
            <a:ext cx="1491314" cy="13475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76BDA-5BB7-4B9B-9871-4A52B14E8364}"/>
              </a:ext>
            </a:extLst>
          </p:cNvPr>
          <p:cNvSpPr txBox="1"/>
          <p:nvPr/>
        </p:nvSpPr>
        <p:spPr>
          <a:xfrm>
            <a:off x="706800" y="3092824"/>
            <a:ext cx="5263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cumulative sum of the revenue can be obtained by the sum of revenue over the ordered by </a:t>
            </a:r>
            <a:r>
              <a:rPr lang="en-IN" dirty="0" err="1"/>
              <a:t>order_date</a:t>
            </a:r>
            <a:r>
              <a:rPr lang="en-IN" dirty="0"/>
              <a:t> and the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two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JOINS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order details table as the common point.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104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1"/>
          <p:cNvSpPr txBox="1">
            <a:spLocks noGrp="1"/>
          </p:cNvSpPr>
          <p:nvPr>
            <p:ph type="title"/>
          </p:nvPr>
        </p:nvSpPr>
        <p:spPr>
          <a:xfrm>
            <a:off x="560496" y="535486"/>
            <a:ext cx="7730400" cy="835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Determine the top 3 most ordered pizza types based on revenue for each pizza category</a:t>
            </a:r>
            <a:endParaRPr sz="2000" dirty="0">
              <a:solidFill>
                <a:schemeClr val="dk2"/>
              </a:solidFill>
            </a:endParaRPr>
          </a:p>
        </p:txBody>
      </p:sp>
      <p:cxnSp>
        <p:nvCxnSpPr>
          <p:cNvPr id="1637" name="Google Shape;1637;p6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B71959-0796-4E69-8E2A-13881A4A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" y="1370722"/>
            <a:ext cx="4666159" cy="3020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DBFC3-4171-404D-A8DA-00E48EAAB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5" y="3492595"/>
            <a:ext cx="2615087" cy="898248"/>
          </a:xfrm>
          <a:prstGeom prst="rect">
            <a:avLst/>
          </a:prstGeom>
        </p:spPr>
      </p:pic>
      <p:pic>
        <p:nvPicPr>
          <p:cNvPr id="11" name="Google Shape;1258;p45">
            <a:extLst>
              <a:ext uri="{FF2B5EF4-FFF2-40B4-BE49-F238E27FC236}">
                <a16:creationId xmlns:a16="http://schemas.microsoft.com/office/drawing/2014/main" id="{1A49ED10-00DF-4F35-9A0F-E2D2D828DB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9" r="89"/>
          <a:stretch/>
        </p:blipFill>
        <p:spPr>
          <a:xfrm>
            <a:off x="8100028" y="-48865"/>
            <a:ext cx="1186300" cy="11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6DD52-7C6D-4F35-98B6-D78A93B0D647}"/>
              </a:ext>
            </a:extLst>
          </p:cNvPr>
          <p:cNvSpPr txBox="1"/>
          <p:nvPr/>
        </p:nvSpPr>
        <p:spPr>
          <a:xfrm>
            <a:off x="5430713" y="1310193"/>
            <a:ext cx="32624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required information for this query is pizza type, pizza and revenue generated by each pizza and finally we need to rank them so for the info we use </a:t>
            </a:r>
            <a:r>
              <a:rPr 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INNER JOINS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group them by both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categoryand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pizza and finally the ranking is provided by the use of the (</a:t>
            </a:r>
            <a:r>
              <a:rPr 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OVER, PARTITION BY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(using category), </a:t>
            </a:r>
            <a:r>
              <a:rPr 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(using revenue)) these all are done by the use of sub query in the </a:t>
            </a:r>
            <a:r>
              <a:rPr lang="en-US" sz="1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section.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9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49"/>
          <p:cNvGrpSpPr/>
          <p:nvPr/>
        </p:nvGrpSpPr>
        <p:grpSpPr>
          <a:xfrm>
            <a:off x="1315800" y="1118650"/>
            <a:ext cx="6512550" cy="2858900"/>
            <a:chOff x="1315800" y="1118650"/>
            <a:chExt cx="6512550" cy="2858900"/>
          </a:xfrm>
        </p:grpSpPr>
        <p:cxnSp>
          <p:nvCxnSpPr>
            <p:cNvPr id="1348" name="Google Shape;1348;p49"/>
            <p:cNvCxnSpPr/>
            <p:nvPr/>
          </p:nvCxnSpPr>
          <p:spPr>
            <a:xfrm>
              <a:off x="1718250" y="3977550"/>
              <a:ext cx="611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49"/>
            <p:cNvCxnSpPr/>
            <p:nvPr/>
          </p:nvCxnSpPr>
          <p:spPr>
            <a:xfrm>
              <a:off x="1315800" y="1118650"/>
              <a:ext cx="569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50" name="Google Shape;1350;p49">
            <a:hlinkClick r:id="" action="ppaction://hlinkshowjump?jump=nextslide"/>
          </p:cNvPr>
          <p:cNvCxnSpPr/>
          <p:nvPr/>
        </p:nvCxnSpPr>
        <p:spPr>
          <a:xfrm>
            <a:off x="4023625" y="413189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51" name="Google Shape;1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5525" y="-182575"/>
            <a:ext cx="1716000" cy="1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2638">
            <a:off x="6705524" y="2533360"/>
            <a:ext cx="1431103" cy="14098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4" name="Google Shape;1354;p49">
            <a:hlinkClick r:id="" action="ppaction://hlinkshowjump?jump=nextslide"/>
          </p:cNvPr>
          <p:cNvCxnSpPr/>
          <p:nvPr/>
        </p:nvCxnSpPr>
        <p:spPr>
          <a:xfrm>
            <a:off x="4023625" y="9780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" name="Google Shape;1703;p65">
            <a:extLst>
              <a:ext uri="{FF2B5EF4-FFF2-40B4-BE49-F238E27FC236}">
                <a16:creationId xmlns:a16="http://schemas.microsoft.com/office/drawing/2014/main" id="{04C92CED-768D-49B7-8994-85971173B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3802" y="1457542"/>
            <a:ext cx="4607074" cy="1474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dk2"/>
                </a:solidFill>
              </a:rPr>
              <a:t>!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9"/>
          <p:cNvSpPr txBox="1">
            <a:spLocks noGrp="1"/>
          </p:cNvSpPr>
          <p:nvPr>
            <p:ph type="title"/>
          </p:nvPr>
        </p:nvSpPr>
        <p:spPr>
          <a:xfrm>
            <a:off x="1851750" y="1208675"/>
            <a:ext cx="54405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</a:t>
            </a:r>
            <a:endParaRPr dirty="0"/>
          </a:p>
        </p:txBody>
      </p:sp>
      <p:sp>
        <p:nvSpPr>
          <p:cNvPr id="1144" name="Google Shape;1144;p39"/>
          <p:cNvSpPr txBox="1">
            <a:spLocks noGrp="1"/>
          </p:cNvSpPr>
          <p:nvPr>
            <p:ph type="subTitle" idx="1"/>
          </p:nvPr>
        </p:nvSpPr>
        <p:spPr>
          <a:xfrm>
            <a:off x="1851750" y="2486714"/>
            <a:ext cx="5440500" cy="121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his is Naga Pavan kumar in this project </a:t>
            </a:r>
            <a:r>
              <a:rPr lang="en-IN" dirty="0"/>
              <a:t>I</a:t>
            </a:r>
            <a:r>
              <a:rPr lang="en" dirty="0"/>
              <a:t> tried to answer the questions relate to the pizza sales in 2015 using t</a:t>
            </a:r>
            <a:r>
              <a:rPr lang="en-IN" dirty="0"/>
              <a:t>he</a:t>
            </a:r>
            <a:r>
              <a:rPr lang="en" dirty="0"/>
              <a:t> SQL queries.</a:t>
            </a:r>
            <a:endParaRPr dirty="0"/>
          </a:p>
        </p:txBody>
      </p:sp>
      <p:cxnSp>
        <p:nvCxnSpPr>
          <p:cNvPr id="1145" name="Google Shape;1145;p39">
            <a:hlinkClick r:id="" action="ppaction://hlinkshowjump?jump=nextslide"/>
          </p:cNvPr>
          <p:cNvCxnSpPr/>
          <p:nvPr/>
        </p:nvCxnSpPr>
        <p:spPr>
          <a:xfrm>
            <a:off x="4023625" y="986044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146" name="Google Shape;1146;p39"/>
          <p:cNvGrpSpPr/>
          <p:nvPr/>
        </p:nvGrpSpPr>
        <p:grpSpPr>
          <a:xfrm>
            <a:off x="1316125" y="1142636"/>
            <a:ext cx="6505200" cy="1079486"/>
            <a:chOff x="1316125" y="1142636"/>
            <a:chExt cx="6505200" cy="1079486"/>
          </a:xfrm>
        </p:grpSpPr>
        <p:cxnSp>
          <p:nvCxnSpPr>
            <p:cNvPr id="1147" name="Google Shape;1147;p39"/>
            <p:cNvCxnSpPr/>
            <p:nvPr/>
          </p:nvCxnSpPr>
          <p:spPr>
            <a:xfrm>
              <a:off x="1316125" y="2222122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39"/>
            <p:cNvCxnSpPr/>
            <p:nvPr/>
          </p:nvCxnSpPr>
          <p:spPr>
            <a:xfrm>
              <a:off x="1316125" y="1142636"/>
              <a:ext cx="650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49" name="Google Shape;11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6825" y="2961575"/>
            <a:ext cx="2214807" cy="218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9"/>
          <p:cNvPicPr preferRelativeResize="0"/>
          <p:nvPr/>
        </p:nvPicPr>
        <p:blipFill rotWithShape="1">
          <a:blip r:embed="rId4">
            <a:alphaModFix/>
          </a:blip>
          <a:srcRect l="5650" t="5206" r="5650" b="4081"/>
          <a:stretch/>
        </p:blipFill>
        <p:spPr>
          <a:xfrm rot="5400000">
            <a:off x="6445349" y="552951"/>
            <a:ext cx="3051152" cy="17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7"/>
          <p:cNvSpPr txBox="1">
            <a:spLocks noGrp="1"/>
          </p:cNvSpPr>
          <p:nvPr>
            <p:ph type="title"/>
          </p:nvPr>
        </p:nvSpPr>
        <p:spPr>
          <a:xfrm>
            <a:off x="704104" y="548450"/>
            <a:ext cx="77268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T</a:t>
            </a:r>
            <a:r>
              <a:rPr lang="en" dirty="0">
                <a:solidFill>
                  <a:schemeClr val="dk2"/>
                </a:solidFill>
              </a:rPr>
              <a:t>he data set contains the files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4" name="Google Shape;1114;p37"/>
          <p:cNvSpPr txBox="1">
            <a:spLocks noGrp="1"/>
          </p:cNvSpPr>
          <p:nvPr>
            <p:ph type="body" idx="1"/>
          </p:nvPr>
        </p:nvSpPr>
        <p:spPr>
          <a:xfrm>
            <a:off x="1212624" y="1168120"/>
            <a:ext cx="7218279" cy="12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N" sz="1100" dirty="0"/>
              <a:t>pizzas.csv: Contains information about pizza types.</a:t>
            </a:r>
          </a:p>
          <a:p>
            <a:pPr marL="285750" indent="-285750"/>
            <a:r>
              <a:rPr lang="en-IN" sz="1100" dirty="0"/>
              <a:t>pizza_types.csv: Provides details about pizza categories and prices.</a:t>
            </a:r>
          </a:p>
          <a:p>
            <a:pPr marL="285750" indent="-285750"/>
            <a:r>
              <a:rPr lang="en-IN" sz="1100" dirty="0"/>
              <a:t>orders.csv: Includes order information (order IDs, timestamps, etc.).</a:t>
            </a:r>
          </a:p>
          <a:p>
            <a:pPr marL="285750" indent="-285750"/>
            <a:r>
              <a:rPr lang="en-IN" sz="1100" dirty="0"/>
              <a:t>orders_details.csv: Contains transaction details (order items, quantities, and amounts).</a:t>
            </a:r>
          </a:p>
          <a:p>
            <a:pPr marL="285750" indent="-285750"/>
            <a:r>
              <a:rPr lang="en-IN" sz="1100" dirty="0"/>
              <a:t>These are having the schema as</a:t>
            </a:r>
          </a:p>
        </p:txBody>
      </p:sp>
      <p:cxnSp>
        <p:nvCxnSpPr>
          <p:cNvPr id="1115" name="Google Shape;1115;p3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16" name="Google Shape;1116;p37"/>
          <p:cNvPicPr preferRelativeResize="0"/>
          <p:nvPr/>
        </p:nvPicPr>
        <p:blipFill rotWithShape="1">
          <a:blip r:embed="rId3">
            <a:alphaModFix/>
          </a:blip>
          <a:srcRect l="12142" t="9122" r="8955" b="10290"/>
          <a:stretch/>
        </p:blipFill>
        <p:spPr>
          <a:xfrm>
            <a:off x="86250" y="1035425"/>
            <a:ext cx="1253950" cy="1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8702">
            <a:off x="7328777" y="3347189"/>
            <a:ext cx="1583775" cy="15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04FA1-D411-43B5-9758-5DE76A2CF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5" t="6749" r="1593" b="8830"/>
          <a:stretch/>
        </p:blipFill>
        <p:spPr>
          <a:xfrm>
            <a:off x="1925157" y="2297025"/>
            <a:ext cx="5284694" cy="2136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68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Q</a:t>
            </a:r>
            <a:r>
              <a:rPr lang="en" dirty="0"/>
              <a:t>uestions to be answered</a:t>
            </a:r>
            <a:endParaRPr dirty="0"/>
          </a:p>
        </p:txBody>
      </p:sp>
      <p:sp>
        <p:nvSpPr>
          <p:cNvPr id="2128" name="Google Shape;2128;p68"/>
          <p:cNvSpPr txBox="1">
            <a:spLocks noGrp="1"/>
          </p:cNvSpPr>
          <p:nvPr>
            <p:ph type="body" idx="1"/>
          </p:nvPr>
        </p:nvSpPr>
        <p:spPr>
          <a:xfrm>
            <a:off x="695175" y="1071318"/>
            <a:ext cx="7730400" cy="333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Retrieve the total number of orders placed.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Calculate the total revenue generated from pizza sales.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Identify the highest-priced pizza.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Identify the most common pizza size ordered.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List the top 5 most ordered pizza types along with their quantities.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Join the necessary tables to find the total quantity of each pizza category ordered.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Determine the distribution of orders by hour of the day.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Join relevant tables to find the category-wise distribution of pizzas.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Group the orders by date and calculate the average number of pizzas ordered per day.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Determine the top 3 most ordered pizza types based on revenue.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Calculate the percentage contribution of each pizza type to total revenue.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Analyze the cumulative revenue generated over time.</a:t>
            </a:r>
          </a:p>
          <a:p>
            <a:pPr marL="171450" indent="-171450">
              <a:lnSpc>
                <a:spcPct val="150000"/>
              </a:lnSpc>
            </a:pPr>
            <a:r>
              <a:rPr lang="en-US" sz="1000" dirty="0"/>
              <a:t>Determine the top 3 most ordered pizza types based on revenue for each pizza category.</a:t>
            </a:r>
            <a:endParaRPr sz="1000" dirty="0"/>
          </a:p>
        </p:txBody>
      </p:sp>
      <p:cxnSp>
        <p:nvCxnSpPr>
          <p:cNvPr id="2129" name="Google Shape;2129;p68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130" name="Google Shape;21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03983">
            <a:off x="7611300" y="1685800"/>
            <a:ext cx="1863900" cy="18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650" y="3137400"/>
            <a:ext cx="1848350" cy="18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2"/>
          <p:cNvSpPr txBox="1">
            <a:spLocks noGrp="1"/>
          </p:cNvSpPr>
          <p:nvPr>
            <p:ph type="title"/>
          </p:nvPr>
        </p:nvSpPr>
        <p:spPr>
          <a:xfrm>
            <a:off x="938783" y="548450"/>
            <a:ext cx="7498441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Retrieve the total number of orders placed.</a:t>
            </a:r>
            <a:endParaRPr sz="3200" dirty="0">
              <a:solidFill>
                <a:schemeClr val="dk2"/>
              </a:solidFill>
            </a:endParaRPr>
          </a:p>
        </p:txBody>
      </p:sp>
      <p:cxnSp>
        <p:nvCxnSpPr>
          <p:cNvPr id="1203" name="Google Shape;1203;p42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14" name="Google Shape;1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309633"/>
            <a:ext cx="1558101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8F4EF-0AE4-45A5-A1B2-C25515F3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5" y="1270574"/>
            <a:ext cx="3453823" cy="1719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4D313B-F0A9-4155-B808-7B92E873E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83" y="3207124"/>
            <a:ext cx="2720768" cy="1119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86D51-3F65-40F3-9173-814B54998779}"/>
              </a:ext>
            </a:extLst>
          </p:cNvPr>
          <p:cNvSpPr txBox="1"/>
          <p:nvPr/>
        </p:nvSpPr>
        <p:spPr>
          <a:xfrm>
            <a:off x="4572000" y="1610782"/>
            <a:ext cx="39964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 function count is used for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in the data set to find the total number of orders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1"/>
          <p:cNvSpPr txBox="1">
            <a:spLocks noGrp="1"/>
          </p:cNvSpPr>
          <p:nvPr>
            <p:ph type="title"/>
          </p:nvPr>
        </p:nvSpPr>
        <p:spPr>
          <a:xfrm>
            <a:off x="511753" y="590831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Calculate the total revenue generated from pizza sales.</a:t>
            </a:r>
            <a:endParaRPr sz="2800" dirty="0"/>
          </a:p>
        </p:txBody>
      </p:sp>
      <p:cxnSp>
        <p:nvCxnSpPr>
          <p:cNvPr id="1170" name="Google Shape;1170;p41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191" name="Google Shape;1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15594" y="3361473"/>
            <a:ext cx="2034550" cy="20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B5296-0E1B-476B-95CF-804A0A039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81" y="1154531"/>
            <a:ext cx="5429325" cy="2004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D045CB-AA1C-4051-908B-1960608D5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165" y="1103893"/>
            <a:ext cx="1918622" cy="904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B8D35-559E-49F9-8656-BAD765354A1D}"/>
              </a:ext>
            </a:extLst>
          </p:cNvPr>
          <p:cNvSpPr txBox="1"/>
          <p:nvPr/>
        </p:nvSpPr>
        <p:spPr>
          <a:xfrm>
            <a:off x="1149723" y="3158856"/>
            <a:ext cx="7331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question  the revenue is obtained by multiplying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quantity and price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as these two columns are not in the same table we should apply a join based </a:t>
            </a:r>
            <a:r>
              <a:rPr lang="en-IN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common column in the two tables.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used the 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limit the result to 2 decimal places.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2"/>
          <p:cNvSpPr txBox="1">
            <a:spLocks noGrp="1"/>
          </p:cNvSpPr>
          <p:nvPr>
            <p:ph type="title"/>
          </p:nvPr>
        </p:nvSpPr>
        <p:spPr>
          <a:xfrm>
            <a:off x="706825" y="548450"/>
            <a:ext cx="77304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Identify the highest-priced pizza.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203" name="Google Shape;1203;p42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14" name="Google Shape;1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309633"/>
            <a:ext cx="1558101" cy="15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F2A90-86B8-4E99-9EDE-5D810143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87" y="1239090"/>
            <a:ext cx="4235825" cy="1683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4657E-F301-4358-A53D-F938D24C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036" y="3509896"/>
            <a:ext cx="2191056" cy="914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BAA30-9F63-4150-909B-2AF52FEEB5F3}"/>
              </a:ext>
            </a:extLst>
          </p:cNvPr>
          <p:cNvSpPr txBox="1"/>
          <p:nvPr/>
        </p:nvSpPr>
        <p:spPr>
          <a:xfrm>
            <a:off x="706825" y="3166782"/>
            <a:ext cx="5472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solve this same </a:t>
            </a:r>
            <a:r>
              <a:rPr lang="en-IN" dirty="0">
                <a:solidFill>
                  <a:srgbClr val="FF0000"/>
                </a:solidFill>
              </a:rPr>
              <a:t>JOIN</a:t>
            </a:r>
            <a:r>
              <a:rPr lang="en-IN" dirty="0"/>
              <a:t> is applied as the name and price where in the </a:t>
            </a:r>
            <a:r>
              <a:rPr lang="en-IN" dirty="0" err="1">
                <a:solidFill>
                  <a:srgbClr val="FF0000"/>
                </a:solidFill>
              </a:rPr>
              <a:t>pizza_types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pizzas</a:t>
            </a:r>
            <a:r>
              <a:rPr lang="en-IN" dirty="0"/>
              <a:t> tables and the order by is applied to align by descending using </a:t>
            </a:r>
            <a:r>
              <a:rPr lang="en-IN" dirty="0">
                <a:solidFill>
                  <a:srgbClr val="FF0000"/>
                </a:solidFill>
              </a:rPr>
              <a:t>DESC</a:t>
            </a:r>
            <a:r>
              <a:rPr lang="en-IN" dirty="0"/>
              <a:t> and the </a:t>
            </a:r>
            <a:r>
              <a:rPr lang="en-IN" dirty="0">
                <a:solidFill>
                  <a:srgbClr val="FF0000"/>
                </a:solidFill>
              </a:rPr>
              <a:t>LIMIT</a:t>
            </a:r>
            <a:r>
              <a:rPr lang="en-IN" dirty="0"/>
              <a:t> is applied as 1 to get the highest priced pizza.</a:t>
            </a:r>
          </a:p>
        </p:txBody>
      </p:sp>
    </p:spTree>
    <p:extLst>
      <p:ext uri="{BB962C8B-B14F-4D97-AF65-F5344CB8AC3E}">
        <p14:creationId xmlns:p14="http://schemas.microsoft.com/office/powerpoint/2010/main" val="171736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4"/>
          <p:cNvSpPr txBox="1">
            <a:spLocks noGrp="1"/>
          </p:cNvSpPr>
          <p:nvPr>
            <p:ph type="title"/>
          </p:nvPr>
        </p:nvSpPr>
        <p:spPr>
          <a:xfrm>
            <a:off x="585801" y="536610"/>
            <a:ext cx="6924381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Identify the most common pizza size ordered.</a:t>
            </a:r>
            <a:endParaRPr sz="2800" dirty="0"/>
          </a:p>
        </p:txBody>
      </p:sp>
      <p:cxnSp>
        <p:nvCxnSpPr>
          <p:cNvPr id="1247" name="Google Shape;1247;p44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248" name="Google Shape;1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0475" y="1531467"/>
            <a:ext cx="1828800" cy="179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4"/>
          <p:cNvPicPr preferRelativeResize="0"/>
          <p:nvPr/>
        </p:nvPicPr>
        <p:blipFill rotWithShape="1">
          <a:blip r:embed="rId4">
            <a:alphaModFix/>
          </a:blip>
          <a:srcRect l="18058" t="4506" r="14935" b="13552"/>
          <a:stretch/>
        </p:blipFill>
        <p:spPr>
          <a:xfrm>
            <a:off x="6994012" y="-726100"/>
            <a:ext cx="2873524" cy="1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9FA69C-C690-47E3-A3FE-3FD2AE6D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17" y="1100310"/>
            <a:ext cx="4407513" cy="1998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1A0963-06A3-4CF4-BCA7-D4C1DAC3F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965" y="3105509"/>
            <a:ext cx="2412102" cy="1208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7862F-644C-42E7-82C1-68AA0A85F120}"/>
              </a:ext>
            </a:extLst>
          </p:cNvPr>
          <p:cNvSpPr txBox="1"/>
          <p:nvPr/>
        </p:nvSpPr>
        <p:spPr>
          <a:xfrm>
            <a:off x="753034" y="3186953"/>
            <a:ext cx="5277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the question the aggregate function  count is used on the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order_details_id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order count and then as the size is pizza size is in pizzas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applied based on the </a:t>
            </a:r>
            <a:r>
              <a:rPr lang="en-I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the details where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size,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using DESC and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7"/>
          <p:cNvSpPr txBox="1">
            <a:spLocks noGrp="1"/>
          </p:cNvSpPr>
          <p:nvPr>
            <p:ph type="title"/>
          </p:nvPr>
        </p:nvSpPr>
        <p:spPr>
          <a:xfrm>
            <a:off x="359890" y="550349"/>
            <a:ext cx="732747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List the top 5 most ordered pizza types along with their quantities</a:t>
            </a:r>
            <a:endParaRPr sz="2000" dirty="0">
              <a:solidFill>
                <a:schemeClr val="dk2"/>
              </a:solidFill>
            </a:endParaRPr>
          </a:p>
        </p:txBody>
      </p:sp>
      <p:cxnSp>
        <p:nvCxnSpPr>
          <p:cNvPr id="1318" name="Google Shape;1318;p47">
            <a:hlinkClick r:id="" action="ppaction://hlinkshowjump?jump=nextslide"/>
          </p:cNvPr>
          <p:cNvCxnSpPr/>
          <p:nvPr/>
        </p:nvCxnSpPr>
        <p:spPr>
          <a:xfrm>
            <a:off x="4023625" y="4548169"/>
            <a:ext cx="10968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319" name="Google Shape;1319;p47"/>
          <p:cNvGrpSpPr/>
          <p:nvPr/>
        </p:nvGrpSpPr>
        <p:grpSpPr>
          <a:xfrm>
            <a:off x="7228267" y="-929571"/>
            <a:ext cx="2534853" cy="3214519"/>
            <a:chOff x="7118539" y="-344355"/>
            <a:chExt cx="2534853" cy="3214519"/>
          </a:xfrm>
        </p:grpSpPr>
        <p:pic>
          <p:nvPicPr>
            <p:cNvPr id="1320" name="Google Shape;132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06274">
              <a:off x="7371450" y="1440098"/>
              <a:ext cx="1228776" cy="121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341980">
              <a:off x="7458165" y="15288"/>
              <a:ext cx="1855601" cy="1825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2" name="Google Shape;132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5019" y="3763672"/>
            <a:ext cx="1629214" cy="165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679D1D-9DB0-4470-B7DB-BDB0B8161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34" y="1109550"/>
            <a:ext cx="4455413" cy="2000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220F6-A4D8-464C-9D99-463801B23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094" y="3167446"/>
            <a:ext cx="2296599" cy="1166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FE5DB-F422-458D-9CB5-DDF94741620B}"/>
              </a:ext>
            </a:extLst>
          </p:cNvPr>
          <p:cNvSpPr txBox="1"/>
          <p:nvPr/>
        </p:nvSpPr>
        <p:spPr>
          <a:xfrm>
            <a:off x="995084" y="3271229"/>
            <a:ext cx="50493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solve these the data required is in two unconnected tables but can be joined as the </a:t>
            </a:r>
            <a:r>
              <a:rPr lang="en-IN" dirty="0">
                <a:solidFill>
                  <a:srgbClr val="FF0000"/>
                </a:solidFill>
              </a:rPr>
              <a:t>pizzas</a:t>
            </a:r>
            <a:r>
              <a:rPr lang="en-IN" dirty="0"/>
              <a:t> have both </a:t>
            </a:r>
            <a:r>
              <a:rPr lang="en-IN" dirty="0" err="1"/>
              <a:t>pizza_id</a:t>
            </a:r>
            <a:r>
              <a:rPr lang="en-IN" dirty="0"/>
              <a:t> and </a:t>
            </a:r>
            <a:r>
              <a:rPr lang="en-IN" dirty="0" err="1"/>
              <a:t>pizza_type_id</a:t>
            </a:r>
            <a:r>
              <a:rPr lang="en-IN" dirty="0"/>
              <a:t> can be joined by two</a:t>
            </a:r>
            <a:r>
              <a:rPr lang="en-IN" sz="1600" dirty="0"/>
              <a:t> </a:t>
            </a:r>
            <a:r>
              <a:rPr lang="en-IN" sz="1600" dirty="0">
                <a:solidFill>
                  <a:srgbClr val="FF0000"/>
                </a:solidFill>
              </a:rPr>
              <a:t>INNER JOINS </a:t>
            </a:r>
            <a:r>
              <a:rPr lang="en-IN" dirty="0"/>
              <a:t>and </a:t>
            </a:r>
            <a:r>
              <a:rPr lang="en-IN" dirty="0">
                <a:solidFill>
                  <a:srgbClr val="FF0000"/>
                </a:solidFill>
              </a:rPr>
              <a:t>GROUP BY </a:t>
            </a:r>
            <a:r>
              <a:rPr lang="en-IN" dirty="0"/>
              <a:t>name and </a:t>
            </a:r>
            <a:r>
              <a:rPr lang="en-IN" dirty="0">
                <a:solidFill>
                  <a:srgbClr val="FF0000"/>
                </a:solidFill>
              </a:rPr>
              <a:t>ORDER BY </a:t>
            </a:r>
            <a:r>
              <a:rPr lang="en-IN" dirty="0"/>
              <a:t>quantity and </a:t>
            </a:r>
            <a:r>
              <a:rPr lang="en-IN" dirty="0">
                <a:solidFill>
                  <a:srgbClr val="FF0000"/>
                </a:solidFill>
              </a:rPr>
              <a:t>LIMIT</a:t>
            </a:r>
            <a:r>
              <a:rPr lang="en-IN" dirty="0"/>
              <a:t> by </a:t>
            </a:r>
            <a:r>
              <a:rPr lang="en-IN" dirty="0">
                <a:solidFill>
                  <a:srgbClr val="FF0000"/>
                </a:solidFill>
              </a:rPr>
              <a:t>5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memade Pizza Workshop for Pizza Week by Slidesgo">
  <a:themeElements>
    <a:clrScheme name="Simple Light">
      <a:dk1>
        <a:srgbClr val="3B2E2C"/>
      </a:dk1>
      <a:lt1>
        <a:srgbClr val="F8F5EE"/>
      </a:lt1>
      <a:dk2>
        <a:srgbClr val="ECAA49"/>
      </a:dk2>
      <a:lt2>
        <a:srgbClr val="FBE7B5"/>
      </a:lt2>
      <a:accent1>
        <a:srgbClr val="C72835"/>
      </a:accent1>
      <a:accent2>
        <a:srgbClr val="73992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E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1092</Words>
  <Application>Microsoft Office PowerPoint</Application>
  <PresentationFormat>On-screen Show (16:9)</PresentationFormat>
  <Paragraphs>55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Fjalla One</vt:lpstr>
      <vt:lpstr>Roboto Mono</vt:lpstr>
      <vt:lpstr>Arial</vt:lpstr>
      <vt:lpstr>Times New Roman</vt:lpstr>
      <vt:lpstr>Homemade Pizza Workshop for Pizza Week by Slidesgo</vt:lpstr>
      <vt:lpstr> EDA OF PIZZA SALES </vt:lpstr>
      <vt:lpstr>HELLO</vt:lpstr>
      <vt:lpstr>The data set contains the files</vt:lpstr>
      <vt:lpstr>Questions to be answered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</vt:lpstr>
      <vt:lpstr>Join the necessary tables to find the total quantity of each pizza category ordered</vt:lpstr>
      <vt:lpstr>Determine the distribution of orders by hour of the day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</vt:lpstr>
      <vt:lpstr>Calculate the percentage contribution of each pizza type to total revenue</vt:lpstr>
      <vt:lpstr>Analyze the cumulative revenue generated over time</vt:lpstr>
      <vt:lpstr>Determine the top 3 most ordered pizza types based on revenue for each pizza category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PROJECT</dc:title>
  <dc:creator>naga kongitala</dc:creator>
  <cp:lastModifiedBy>naga kongitala</cp:lastModifiedBy>
  <cp:revision>29</cp:revision>
  <dcterms:modified xsi:type="dcterms:W3CDTF">2024-06-01T14:40:16Z</dcterms:modified>
</cp:coreProperties>
</file>